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  <p:sldMasterId id="2147483684" r:id="rId2"/>
  </p:sldMasterIdLst>
  <p:notesMasterIdLst>
    <p:notesMasterId r:id="rId19"/>
  </p:notesMasterIdLst>
  <p:sldIdLst>
    <p:sldId id="256" r:id="rId3"/>
    <p:sldId id="257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74" r:id="rId13"/>
    <p:sldId id="270" r:id="rId14"/>
    <p:sldId id="272" r:id="rId15"/>
    <p:sldId id="275" r:id="rId16"/>
    <p:sldId id="276" r:id="rId17"/>
    <p:sldId id="304" r:id="rId18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0"/>
      <p:bold r:id="rId21"/>
      <p:italic r:id="rId22"/>
      <p:boldItalic r:id="rId23"/>
    </p:embeddedFont>
    <p:embeddedFont>
      <p:font typeface="Montserrat ExtraBold" panose="00000900000000000000" pitchFamily="2" charset="0"/>
      <p:bold r:id="rId24"/>
      <p:boldItalic r:id="rId25"/>
    </p:embeddedFont>
    <p:embeddedFont>
      <p:font typeface="Montserrat ExtraLight" panose="020B0604020202020204" pitchFamily="2" charset="0"/>
      <p:regular r:id="rId26"/>
      <p:bold r:id="rId27"/>
      <p:italic r:id="rId28"/>
      <p:boldItalic r:id="rId29"/>
    </p:embeddedFont>
    <p:embeddedFont>
      <p:font typeface="Proxima Nova" panose="020B0604020202020204" charset="0"/>
      <p:regular r:id="rId30"/>
      <p:bold r:id="rId31"/>
      <p:italic r:id="rId32"/>
      <p:boldItalic r:id="rId33"/>
    </p:embeddedFont>
    <p:embeddedFont>
      <p:font typeface="Proxima Nova Semibold" panose="020B0604020202020204" charset="0"/>
      <p:regular r:id="rId34"/>
      <p:bold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36A41C-29E4-48DF-A64C-3A55D3181E62}">
  <a:tblStyle styleId="{6C36A41C-29E4-48DF-A64C-3A55D3181E6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464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9" Type="http://schemas.openxmlformats.org/officeDocument/2006/relationships/theme" Target="theme/theme1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7f9262ee2f_0_26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" name="Google Shape;1953;g7f9262ee2f_0_26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7f9262ee2f_0_26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7f9262ee2f_0_26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8" name="Google Shape;14388;g7f9262ee2f_0_24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9" name="Google Shape;14389;g7f9262ee2f_0_24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f9262ee2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f9262ee2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7" r:id="rId7"/>
    <p:sldLayoutId id="2147483658" r:id="rId8"/>
    <p:sldLayoutId id="2147483659" r:id="rId9"/>
    <p:sldLayoutId id="2147483662" r:id="rId10"/>
    <p:sldLayoutId id="2147483663" r:id="rId11"/>
    <p:sldLayoutId id="2147483665" r:id="rId12"/>
    <p:sldLayoutId id="2147483666" r:id="rId13"/>
    <p:sldLayoutId id="2147483668" r:id="rId14"/>
    <p:sldLayoutId id="2147483669" r:id="rId15"/>
    <p:sldLayoutId id="2147483670" r:id="rId16"/>
    <p:sldLayoutId id="2147483671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56" name="Google Shape;156;p3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CUSTOMER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CLASSIFICATION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/>
      <p:bldP spid="16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-12082" y="224308"/>
            <a:ext cx="4839563" cy="8083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" sz="2200" dirty="0"/>
              <a:t>MEMBAGI DATA MENJADI X DAN Y (DATA TARGET)</a:t>
            </a:r>
            <a:endParaRPr sz="2200" dirty="0"/>
          </a:p>
        </p:txBody>
      </p:sp>
      <p:cxnSp>
        <p:nvCxnSpPr>
          <p:cNvPr id="281" name="Google Shape;281;p50"/>
          <p:cNvCxnSpPr>
            <a:cxnSpLocks/>
          </p:cNvCxnSpPr>
          <p:nvPr/>
        </p:nvCxnSpPr>
        <p:spPr>
          <a:xfrm>
            <a:off x="434993" y="1040515"/>
            <a:ext cx="334084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FB58FEF-16A2-4C6B-BB06-D7EC0546F5F5}"/>
              </a:ext>
            </a:extLst>
          </p:cNvPr>
          <p:cNvSpPr txBox="1"/>
          <p:nvPr/>
        </p:nvSpPr>
        <p:spPr>
          <a:xfrm>
            <a:off x="4827481" y="2451886"/>
            <a:ext cx="461929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kumimoji="0" lang="en" sz="2200" b="0" i="0" u="none" strike="noStrike" kern="0" cap="none" spc="0" normalizeH="0" baseline="0" noProof="0" dirty="0">
                <a:ln>
                  <a:noFill/>
                </a:ln>
                <a:solidFill>
                  <a:srgbClr val="FFAB40"/>
                </a:solidFill>
                <a:effectLst/>
                <a:uLnTx/>
                <a:uFillTx/>
                <a:latin typeface="Montserrat ExtraBold"/>
                <a:sym typeface="Montserrat ExtraBold"/>
              </a:rPr>
              <a:t>MEMBAGI DATA MENJADI DATA TEST DAN TRAING</a:t>
            </a:r>
            <a:endParaRPr lang="en-US" dirty="0"/>
          </a:p>
        </p:txBody>
      </p:sp>
      <p:cxnSp>
        <p:nvCxnSpPr>
          <p:cNvPr id="15" name="Google Shape;281;p50">
            <a:extLst>
              <a:ext uri="{FF2B5EF4-FFF2-40B4-BE49-F238E27FC236}">
                <a16:creationId xmlns:a16="http://schemas.microsoft.com/office/drawing/2014/main" id="{DA106784-2A5A-4459-91CC-719E4427DC32}"/>
              </a:ext>
            </a:extLst>
          </p:cNvPr>
          <p:cNvCxnSpPr>
            <a:cxnSpLocks/>
          </p:cNvCxnSpPr>
          <p:nvPr/>
        </p:nvCxnSpPr>
        <p:spPr>
          <a:xfrm>
            <a:off x="4630412" y="2416930"/>
            <a:ext cx="0" cy="856381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83BE698-D9E6-4E3C-89BA-3AEC29F9AF0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60303" y="1299876"/>
            <a:ext cx="3956217" cy="1435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DA0524-ADAF-4D4E-9377-FEBA538EC7B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22683" y="3384890"/>
            <a:ext cx="4895193" cy="15343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56"/>
          <p:cNvSpPr txBox="1">
            <a:spLocks noGrp="1"/>
          </p:cNvSpPr>
          <p:nvPr>
            <p:ph type="title"/>
          </p:nvPr>
        </p:nvSpPr>
        <p:spPr>
          <a:xfrm>
            <a:off x="1520051" y="2013450"/>
            <a:ext cx="6103898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/>
              <a:t>MECHING LEARNING MEDELING</a:t>
            </a:r>
            <a:endParaRPr sz="3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>
            <a:spLocks noGrp="1"/>
          </p:cNvSpPr>
          <p:nvPr>
            <p:ph type="title"/>
          </p:nvPr>
        </p:nvSpPr>
        <p:spPr>
          <a:xfrm>
            <a:off x="179985" y="146398"/>
            <a:ext cx="4702200" cy="4614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200" dirty="0"/>
              <a:t>MENGGUNAKAN REGISTER LOGICTIC</a:t>
            </a:r>
            <a:endParaRPr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FC3214-F27D-4987-96DC-FEA420E2A22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720200" y="1072748"/>
            <a:ext cx="5703599" cy="10041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EA0E23-8AF5-4DD8-99B8-25CE5F18296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99107" y="2897691"/>
            <a:ext cx="2773566" cy="4017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AC3720-DDCD-49F5-9995-1992AD055C9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66964" y="3570161"/>
            <a:ext cx="3011417" cy="3169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B364BC-3E60-408B-A4B2-4DF335B7BC9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18211" y="4157882"/>
            <a:ext cx="5625789" cy="68999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01E658E-0853-4B68-90B6-F22B542374CA}"/>
              </a:ext>
            </a:extLst>
          </p:cNvPr>
          <p:cNvSpPr txBox="1"/>
          <p:nvPr/>
        </p:nvSpPr>
        <p:spPr>
          <a:xfrm>
            <a:off x="864603" y="2350380"/>
            <a:ext cx="264072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FFAB40"/>
                </a:solidFill>
                <a:latin typeface="Montserrat ExtraBold"/>
                <a:sym typeface="Montserrat ExtraBold"/>
              </a:rPr>
              <a:t>PEMODELAN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54"/>
          <p:cNvSpPr txBox="1">
            <a:spLocks noGrp="1"/>
          </p:cNvSpPr>
          <p:nvPr>
            <p:ph type="title"/>
          </p:nvPr>
        </p:nvSpPr>
        <p:spPr>
          <a:xfrm>
            <a:off x="2546357" y="506293"/>
            <a:ext cx="4051286" cy="7925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" sz="2200" dirty="0"/>
              <a:t>EVALUASI MODEL REGRESI LOGISTIK</a:t>
            </a:r>
            <a:endParaRPr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6456A0-CBAE-4799-8DEF-7059FCA32EA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03031" y="1618734"/>
            <a:ext cx="7937938" cy="2622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299997" y="508087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" sz="2200" dirty="0"/>
              <a:t>MENGGUNAKAN ALGORITMA RANDOM FOREST</a:t>
            </a:r>
            <a:endParaRPr sz="2200" dirty="0"/>
          </a:p>
        </p:txBody>
      </p:sp>
      <p:cxnSp>
        <p:nvCxnSpPr>
          <p:cNvPr id="1998" name="Google Shape;1998;p57"/>
          <p:cNvCxnSpPr/>
          <p:nvPr/>
        </p:nvCxnSpPr>
        <p:spPr>
          <a:xfrm>
            <a:off x="458641" y="50808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DF33AEE-A947-43E2-9253-54E8E72E042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67218" y="1858838"/>
            <a:ext cx="8409563" cy="2776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58"/>
          <p:cNvSpPr txBox="1">
            <a:spLocks noGrp="1"/>
          </p:cNvSpPr>
          <p:nvPr>
            <p:ph type="title"/>
          </p:nvPr>
        </p:nvSpPr>
        <p:spPr>
          <a:xfrm>
            <a:off x="2257350" y="4114446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" dirty="0"/>
              <a:t>EVALUASI MODEL RANDOM FOREST</a:t>
            </a:r>
            <a:endParaRPr dirty="0"/>
          </a:p>
        </p:txBody>
      </p:sp>
      <p:cxnSp>
        <p:nvCxnSpPr>
          <p:cNvPr id="2016" name="Google Shape;2016;p58"/>
          <p:cNvCxnSpPr/>
          <p:nvPr/>
        </p:nvCxnSpPr>
        <p:spPr>
          <a:xfrm>
            <a:off x="2690943" y="4200711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D2F732F-1AA9-48E4-A0B4-E00373C6706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1631" y="1036760"/>
            <a:ext cx="7480738" cy="28614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0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0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0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0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0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0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4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DF22994-D988-4730-8EAC-05EC33051B57}"/>
              </a:ext>
            </a:extLst>
          </p:cNvPr>
          <p:cNvSpPr/>
          <p:nvPr/>
        </p:nvSpPr>
        <p:spPr>
          <a:xfrm>
            <a:off x="1698734" y="1928781"/>
            <a:ext cx="574653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2251660" y="1962643"/>
            <a:ext cx="4852275" cy="534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" sz="2200" dirty="0"/>
              <a:t>IMPORT LIBRARY DAN MENGHILANGKAN WARNING</a:t>
            </a:r>
            <a:endParaRPr sz="2200" dirty="0"/>
          </a:p>
        </p:txBody>
      </p:sp>
      <p:sp>
        <p:nvSpPr>
          <p:cNvPr id="173" name="Google Shape;173;p39"/>
          <p:cNvSpPr txBox="1"/>
          <p:nvPr/>
        </p:nvSpPr>
        <p:spPr>
          <a:xfrm>
            <a:off x="938500" y="4221950"/>
            <a:ext cx="68202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150" dirty="0">
              <a:solidFill>
                <a:schemeClr val="accen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B4BEC1-DF8D-4E8B-A61B-EEC90C2756E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83745" y="2778761"/>
            <a:ext cx="6218117" cy="20550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2126F3-8685-4326-B900-D1CFF66857A7}"/>
              </a:ext>
            </a:extLst>
          </p:cNvPr>
          <p:cNvSpPr txBox="1"/>
          <p:nvPr/>
        </p:nvSpPr>
        <p:spPr>
          <a:xfrm>
            <a:off x="323134" y="779123"/>
            <a:ext cx="52045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 err="1">
                <a:solidFill>
                  <a:schemeClr val="bg1"/>
                </a:solidFill>
                <a:effectLst/>
                <a:latin typeface="system-ui"/>
              </a:rPr>
              <a:t>Sebuah</a:t>
            </a:r>
            <a:r>
              <a:rPr lang="en-US" b="0" i="0" dirty="0">
                <a:solidFill>
                  <a:schemeClr val="bg1"/>
                </a:solidFill>
                <a:effectLst/>
                <a:latin typeface="system-ui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ystem-ui"/>
              </a:rPr>
              <a:t>perusahaan</a:t>
            </a:r>
            <a:r>
              <a:rPr lang="en-US" b="0" i="0" dirty="0">
                <a:solidFill>
                  <a:schemeClr val="bg1"/>
                </a:solidFill>
                <a:effectLst/>
                <a:latin typeface="system-ui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ystem-ui"/>
              </a:rPr>
              <a:t>ingin</a:t>
            </a:r>
            <a:r>
              <a:rPr lang="en-US" b="0" i="0" dirty="0">
                <a:solidFill>
                  <a:schemeClr val="bg1"/>
                </a:solidFill>
                <a:effectLst/>
                <a:latin typeface="system-ui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ystem-ui"/>
              </a:rPr>
              <a:t>menerapkan</a:t>
            </a:r>
            <a:r>
              <a:rPr lang="en-US" b="0" i="0" dirty="0">
                <a:solidFill>
                  <a:schemeClr val="bg1"/>
                </a:solidFill>
                <a:effectLst/>
                <a:latin typeface="system-ui"/>
              </a:rPr>
              <a:t> strategi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ystem-ui"/>
              </a:rPr>
              <a:t>pemasaran</a:t>
            </a:r>
            <a:r>
              <a:rPr lang="en-US" b="0" i="0" dirty="0">
                <a:solidFill>
                  <a:schemeClr val="bg1"/>
                </a:solidFill>
                <a:effectLst/>
                <a:latin typeface="system-ui"/>
              </a:rPr>
              <a:t> yang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ystem-ui"/>
              </a:rPr>
              <a:t>baru</a:t>
            </a:r>
            <a:r>
              <a:rPr lang="en-US" b="0" i="0" dirty="0">
                <a:solidFill>
                  <a:schemeClr val="bg1"/>
                </a:solidFill>
                <a:effectLst/>
                <a:latin typeface="system-ui"/>
              </a:rPr>
              <a:t>,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ystem-ui"/>
              </a:rPr>
              <a:t>karenanya</a:t>
            </a:r>
            <a:r>
              <a:rPr lang="en-US" b="0" i="0" dirty="0">
                <a:solidFill>
                  <a:schemeClr val="bg1"/>
                </a:solidFill>
                <a:effectLst/>
                <a:latin typeface="system-ui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ystem-ui"/>
              </a:rPr>
              <a:t>perlu</a:t>
            </a:r>
            <a:r>
              <a:rPr lang="en-US" b="0" i="0" dirty="0">
                <a:solidFill>
                  <a:schemeClr val="bg1"/>
                </a:solidFill>
                <a:effectLst/>
                <a:latin typeface="system-ui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ystem-ui"/>
              </a:rPr>
              <a:t>melakukan</a:t>
            </a:r>
            <a:r>
              <a:rPr lang="en-US" b="0" i="0" dirty="0">
                <a:solidFill>
                  <a:schemeClr val="bg1"/>
                </a:solidFill>
                <a:effectLst/>
                <a:latin typeface="system-ui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ystem-ui"/>
              </a:rPr>
              <a:t>klasifikasi</a:t>
            </a:r>
            <a:r>
              <a:rPr lang="en-US" b="0" i="0" dirty="0">
                <a:solidFill>
                  <a:schemeClr val="bg1"/>
                </a:solidFill>
                <a:effectLst/>
                <a:latin typeface="system-ui"/>
              </a:rPr>
              <a:t> customer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ystem-ui"/>
              </a:rPr>
              <a:t>untuk</a:t>
            </a:r>
            <a:r>
              <a:rPr lang="en-US" b="0" i="0" dirty="0">
                <a:solidFill>
                  <a:schemeClr val="bg1"/>
                </a:solidFill>
                <a:effectLst/>
                <a:latin typeface="system-ui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ystem-ui"/>
              </a:rPr>
              <a:t>mengetahui</a:t>
            </a:r>
            <a:r>
              <a:rPr lang="en-US" b="0" i="0" dirty="0">
                <a:solidFill>
                  <a:schemeClr val="bg1"/>
                </a:solidFill>
                <a:effectLst/>
                <a:latin typeface="system-ui"/>
              </a:rPr>
              <a:t> strategi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ystem-ui"/>
              </a:rPr>
              <a:t>pemasaran</a:t>
            </a:r>
            <a:r>
              <a:rPr lang="en-US" b="0" i="0" dirty="0">
                <a:solidFill>
                  <a:schemeClr val="bg1"/>
                </a:solidFill>
                <a:effectLst/>
                <a:latin typeface="system-ui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ystem-ui"/>
              </a:rPr>
              <a:t>seperti</a:t>
            </a:r>
            <a:r>
              <a:rPr lang="en-US" b="0" i="0" dirty="0">
                <a:solidFill>
                  <a:schemeClr val="bg1"/>
                </a:solidFill>
                <a:effectLst/>
                <a:latin typeface="system-ui"/>
              </a:rPr>
              <a:t>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ystem-ui"/>
              </a:rPr>
              <a:t>apa</a:t>
            </a:r>
            <a:r>
              <a:rPr lang="en-US" b="0" i="0" dirty="0">
                <a:solidFill>
                  <a:schemeClr val="bg1"/>
                </a:solidFill>
                <a:effectLst/>
                <a:latin typeface="system-ui"/>
              </a:rPr>
              <a:t> yang paling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ystem-ui"/>
              </a:rPr>
              <a:t>tepat</a:t>
            </a:r>
            <a:r>
              <a:rPr lang="en-US" b="0" i="0" dirty="0">
                <a:solidFill>
                  <a:schemeClr val="bg1"/>
                </a:solidFill>
                <a:effectLst/>
                <a:latin typeface="system-ui"/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996283" y="1374493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200" dirty="0"/>
            </a:br>
            <a:endParaRPr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0AAE1D-B48F-49FD-9803-31F7165C98E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169427" y="1471123"/>
            <a:ext cx="5049164" cy="7354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819E19-26CF-4F4C-8B8A-24DD3E64369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06905" y="2303187"/>
            <a:ext cx="7040812" cy="27245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8E3CEE9-26FD-47E0-8769-80E438A0751E}"/>
              </a:ext>
            </a:extLst>
          </p:cNvPr>
          <p:cNvSpPr txBox="1"/>
          <p:nvPr/>
        </p:nvSpPr>
        <p:spPr>
          <a:xfrm>
            <a:off x="2980704" y="853509"/>
            <a:ext cx="457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" sz="2200" dirty="0">
                <a:solidFill>
                  <a:srgbClr val="FFAB40"/>
                </a:solidFill>
                <a:latin typeface="Montserrat ExtraBold"/>
                <a:sym typeface="Montserrat ExtraBold"/>
              </a:rPr>
              <a:t>MEMBACA DATASET</a:t>
            </a:r>
            <a:endParaRPr lang="en-US" dirty="0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0D9E604-F28A-4DB4-B6D6-F5C78558E6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197912" y="2701624"/>
            <a:ext cx="3347580" cy="9999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DATA UNDERSTANDING</a:t>
            </a:r>
            <a:endParaRPr sz="2500"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651498" y="2504508"/>
            <a:ext cx="3441973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b="1" dirty="0"/>
              <a:t>MENAMPILKAN 5 DATA TERATAS</a:t>
            </a:r>
            <a:endParaRPr b="1"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352988" y="2804101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68626F2-C54E-402B-B48C-356E60ED0A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r="68893" b="-1047"/>
          <a:stretch/>
        </p:blipFill>
        <p:spPr>
          <a:xfrm>
            <a:off x="4064819" y="3173217"/>
            <a:ext cx="2300457" cy="3262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FB5699-4AC0-4F6A-9301-73DEA2CDCB7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064819" y="3637918"/>
            <a:ext cx="4913845" cy="1349339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/>
      <p:bldP spid="20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331526" y="307522"/>
            <a:ext cx="5974680" cy="9344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accent1"/>
                </a:solidFill>
              </a:rPr>
              <a:t>MENAMPILKAN SHAPE DATA (DIMANA DATA TERDIRI DARI 100 BARIS DAN </a:t>
            </a:r>
            <a:br>
              <a:rPr lang="en-US" sz="1400" dirty="0">
                <a:solidFill>
                  <a:schemeClr val="accent1"/>
                </a:solidFill>
              </a:rPr>
            </a:br>
            <a:r>
              <a:rPr lang="en-US" sz="1400" dirty="0">
                <a:solidFill>
                  <a:schemeClr val="accent1"/>
                </a:solidFill>
              </a:rPr>
              <a:t>12 KOLOM)</a:t>
            </a:r>
            <a:br>
              <a:rPr lang="en-US" sz="1400" dirty="0">
                <a:solidFill>
                  <a:schemeClr val="accent1"/>
                </a:solidFill>
              </a:rPr>
            </a:br>
            <a:endParaRPr sz="1400"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662779" y="1060408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97499B0-1497-4DC7-B97C-3B7D583F4EF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1273" y="1182062"/>
            <a:ext cx="5335186" cy="4064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054B52-5281-4299-86FF-FF57EB14C1C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67100" y="1695060"/>
            <a:ext cx="1267002" cy="3429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584033-DF6F-4746-8BE7-CD792B2C8F19}"/>
              </a:ext>
            </a:extLst>
          </p:cNvPr>
          <p:cNvSpPr txBox="1"/>
          <p:nvPr/>
        </p:nvSpPr>
        <p:spPr>
          <a:xfrm>
            <a:off x="394138" y="2414520"/>
            <a:ext cx="47454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tx2"/>
                </a:solidFill>
                <a:latin typeface="Montserrat ExtraBold" panose="00000900000000000000" pitchFamily="2" charset="0"/>
              </a:rPr>
              <a:t>MENAMPILKAN KOLOM YANG ADA PADA DATA</a:t>
            </a:r>
            <a:br>
              <a:rPr lang="en-US" sz="1600" b="1" dirty="0">
                <a:solidFill>
                  <a:schemeClr val="tx2"/>
                </a:solidFill>
                <a:latin typeface="Montserrat ExtraBold" panose="00000900000000000000" pitchFamily="2" charset="0"/>
              </a:rPr>
            </a:br>
            <a:endParaRPr lang="en-US" sz="1600" b="1" dirty="0">
              <a:solidFill>
                <a:schemeClr val="tx2"/>
              </a:solidFill>
              <a:latin typeface="Montserrat ExtraBold" panose="000009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B961CF-44EE-4468-921B-58CAE704F6B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1273" y="3047102"/>
            <a:ext cx="3773674" cy="5524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FE2A97-F369-4F91-A993-F3A54EBEEF5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81747" y="3781137"/>
            <a:ext cx="5430594" cy="88528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829947" y="1578591"/>
            <a:ext cx="1999342" cy="369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" sz="1800" b="1" dirty="0">
                <a:latin typeface="+mj-lt"/>
              </a:rPr>
              <a:t>A. Data Nunique</a:t>
            </a:r>
            <a:endParaRPr sz="1800" b="1" dirty="0">
              <a:latin typeface="+mj-lt"/>
            </a:endParaRPr>
          </a:p>
        </p:txBody>
      </p:sp>
      <p:cxnSp>
        <p:nvCxnSpPr>
          <p:cNvPr id="222" name="Google Shape;222;p45"/>
          <p:cNvCxnSpPr>
            <a:cxnSpLocks/>
          </p:cNvCxnSpPr>
          <p:nvPr/>
        </p:nvCxnSpPr>
        <p:spPr>
          <a:xfrm>
            <a:off x="2022581" y="1129695"/>
            <a:ext cx="3740734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F339C11-FF4D-4378-A3BB-A9E7E403D0DB}"/>
              </a:ext>
            </a:extLst>
          </p:cNvPr>
          <p:cNvSpPr txBox="1"/>
          <p:nvPr/>
        </p:nvSpPr>
        <p:spPr>
          <a:xfrm>
            <a:off x="5503605" y="1625879"/>
            <a:ext cx="1701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2">
                  <a:lumMod val="75000"/>
                </a:schemeClr>
              </a:buClr>
            </a:pPr>
            <a:r>
              <a:rPr lang="en" sz="1800" b="1" dirty="0">
                <a:solidFill>
                  <a:schemeClr val="tx2"/>
                </a:solidFill>
              </a:rPr>
              <a:t>B. Data info</a:t>
            </a:r>
            <a:endParaRPr lang="en-US" sz="1800" b="1" dirty="0">
              <a:solidFill>
                <a:schemeClr val="tx2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71A51DF-D2C4-4676-9FFA-256B92D12DF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6613" y="2150594"/>
            <a:ext cx="2634883" cy="27278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AB40900-CD30-4815-A4A5-6276809D387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39359" y="2150596"/>
            <a:ext cx="5490214" cy="272787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D9DD64B-39B9-4615-817B-B79322E6D3C0}"/>
              </a:ext>
            </a:extLst>
          </p:cNvPr>
          <p:cNvSpPr txBox="1"/>
          <p:nvPr/>
        </p:nvSpPr>
        <p:spPr>
          <a:xfrm>
            <a:off x="1938025" y="606519"/>
            <a:ext cx="39571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Montserrat ExtraBold" panose="00000900000000000000" pitchFamily="2" charset="0"/>
              </a:rPr>
              <a:t>TAMPILAN DATA</a:t>
            </a:r>
            <a:endParaRPr lang="en-US" b="1" dirty="0">
              <a:latin typeface="Montserrat ExtraBold" panose="000009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  <p:bldP spid="21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7"/>
          <p:cNvSpPr txBox="1">
            <a:spLocks noGrp="1"/>
          </p:cNvSpPr>
          <p:nvPr>
            <p:ph type="title"/>
          </p:nvPr>
        </p:nvSpPr>
        <p:spPr>
          <a:xfrm>
            <a:off x="364048" y="338957"/>
            <a:ext cx="4885869" cy="7409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200" dirty="0"/>
              <a:t>MENAMPILKAN DESKRIPSI STATISTIK DATA</a:t>
            </a:r>
            <a:endParaRPr sz="2200" dirty="0"/>
          </a:p>
        </p:txBody>
      </p:sp>
      <p:cxnSp>
        <p:nvCxnSpPr>
          <p:cNvPr id="260" name="Google Shape;260;p47"/>
          <p:cNvCxnSpPr/>
          <p:nvPr/>
        </p:nvCxnSpPr>
        <p:spPr>
          <a:xfrm>
            <a:off x="821248" y="1139234"/>
            <a:ext cx="27630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5284EC0-E24A-438E-A2AE-C14443FBBC1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21248" y="1452003"/>
            <a:ext cx="4077269" cy="4953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6F8699-6D05-4584-8202-871D865EF39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21248" y="2093712"/>
            <a:ext cx="7354614" cy="20438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3063248" y="810541"/>
            <a:ext cx="3700567" cy="7003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200" dirty="0"/>
              <a:t>PERIKSA JUMLAH CONTOH MASING </a:t>
            </a:r>
            <a:r>
              <a:rPr lang="en-US" sz="2200" dirty="0" err="1"/>
              <a:t>MASING</a:t>
            </a:r>
            <a:r>
              <a:rPr lang="en-US" sz="2200" dirty="0"/>
              <a:t> KELAS</a:t>
            </a:r>
            <a:endParaRPr sz="2200" dirty="0"/>
          </a:p>
        </p:txBody>
      </p:sp>
      <p:pic>
        <p:nvPicPr>
          <p:cNvPr id="268" name="Google Shape;268;p48"/>
          <p:cNvPicPr preferRelativeResize="0"/>
          <p:nvPr/>
        </p:nvPicPr>
        <p:blipFill rotWithShape="1">
          <a:blip r:embed="rId3">
            <a:alphaModFix/>
          </a:blip>
          <a:srcRect l="18080" t="-2202" r="23480" b="-2192"/>
          <a:stretch/>
        </p:blipFill>
        <p:spPr>
          <a:xfrm>
            <a:off x="-422250" y="-236700"/>
            <a:ext cx="3485498" cy="5616900"/>
          </a:xfrm>
          <a:prstGeom prst="flowChartDelay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558ACE-A680-4F15-8403-913860D740C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31165" y="2036422"/>
            <a:ext cx="4355842" cy="704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6F7021-2E1B-43DF-B3E3-C8E1E8FBE61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31165" y="3134175"/>
            <a:ext cx="2577662" cy="13069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9"/>
          <p:cNvSpPr txBox="1">
            <a:spLocks noGrp="1"/>
          </p:cNvSpPr>
          <p:nvPr>
            <p:ph type="subTitle" idx="1"/>
          </p:nvPr>
        </p:nvSpPr>
        <p:spPr>
          <a:xfrm>
            <a:off x="2371542" y="233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" sz="2200" b="1" dirty="0"/>
              <a:t>MENAMPILKAN JUMLAH DATA YANG KOSONG</a:t>
            </a:r>
            <a:endParaRPr sz="2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548C93-8E7A-4D00-88D7-C1A09F613E9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627823" y="1786128"/>
            <a:ext cx="3667637" cy="571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C66E91-1EDA-4504-BE63-9BA900272E7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90565" y="2795646"/>
            <a:ext cx="6162869" cy="2279867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0" build="p"/>
    </p:bldLst>
  </p:timing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126</Words>
  <Application>Microsoft Office PowerPoint</Application>
  <PresentationFormat>On-screen Show (16:9)</PresentationFormat>
  <Paragraphs>25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Proxima Nova Semibold</vt:lpstr>
      <vt:lpstr>Montserrat ExtraLight</vt:lpstr>
      <vt:lpstr>Proxima Nova</vt:lpstr>
      <vt:lpstr>system-ui</vt:lpstr>
      <vt:lpstr>Montserrat ExtraBold</vt:lpstr>
      <vt:lpstr>Wingdings</vt:lpstr>
      <vt:lpstr>Arial</vt:lpstr>
      <vt:lpstr>Montserrat</vt:lpstr>
      <vt:lpstr>Futuristic Background by Slidesgo</vt:lpstr>
      <vt:lpstr>Slidesgo Final Pages</vt:lpstr>
      <vt:lpstr>CUSTOMER</vt:lpstr>
      <vt:lpstr>IMPORT LIBRARY DAN MENGHILANGKAN WARNING</vt:lpstr>
      <vt:lpstr> </vt:lpstr>
      <vt:lpstr>DATA UNDERSTANDING</vt:lpstr>
      <vt:lpstr>MENAMPILKAN SHAPE DATA (DIMANA DATA TERDIRI DARI 100 BARIS DAN  12 KOLOM) </vt:lpstr>
      <vt:lpstr>A. Data Nunique</vt:lpstr>
      <vt:lpstr>MENAMPILKAN DESKRIPSI STATISTIK DATA</vt:lpstr>
      <vt:lpstr>PERIKSA JUMLAH CONTOH MASING MASING KELAS</vt:lpstr>
      <vt:lpstr>PowerPoint Presentation</vt:lpstr>
      <vt:lpstr>MEMBAGI DATA MENJADI X DAN Y (DATA TARGET)</vt:lpstr>
      <vt:lpstr>MECHING LEARNING MEDELING</vt:lpstr>
      <vt:lpstr>MENGGUNAKAN REGISTER LOGICTIC</vt:lpstr>
      <vt:lpstr>EVALUASI MODEL REGRESI LOGISTIK</vt:lpstr>
      <vt:lpstr>MENGGUNAKAN ALGORITMA RANDOM FOREST</vt:lpstr>
      <vt:lpstr>EVALUASI MODEL RANDOM FOREST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</dc:title>
  <dc:creator>Admin</dc:creator>
  <cp:lastModifiedBy>windu</cp:lastModifiedBy>
  <cp:revision>17</cp:revision>
  <dcterms:modified xsi:type="dcterms:W3CDTF">2024-07-04T01:50:54Z</dcterms:modified>
</cp:coreProperties>
</file>